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4"/>
  </p:notesMasterIdLst>
  <p:handoutMasterIdLst>
    <p:handoutMasterId r:id="rId5"/>
  </p:handoutMasterIdLst>
  <p:sldIdLst>
    <p:sldId id="380" r:id="rId2"/>
    <p:sldId id="415" r:id="rId3"/>
  </p:sldIdLst>
  <p:sldSz cx="9144000" cy="6858000" type="screen4x3"/>
  <p:notesSz cx="9928225" cy="6797675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0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111B01F-B46F-4A86-AF60-9238890C2DF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789883-BB43-4ACA-B480-A210F2A72A8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53B50-9CA7-4B21-8308-984FC4109696}" type="datetimeFigureOut">
              <a:rPr lang="en-HK" smtClean="0"/>
              <a:t>2/6/2023</a:t>
            </a:fld>
            <a:endParaRPr lang="en-H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A09C13-845E-4A45-AB2C-6C6320CD55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997D07-5303-4286-8526-4B3918F5ECD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C71F4-09F8-47AE-B7C7-76250D54216F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8439941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B2FA4-069B-4FF5-8AFD-7BB5C550BE35}" type="datetimeFigureOut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49313"/>
            <a:ext cx="3057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EDA2D-ABBA-4761-866E-5767442B4BD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9952911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11C5-0B2B-49C1-A502-DA161BD01CC7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1160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08A3-A3D7-4690-BCD0-AC50BC2E5EAD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51932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C59E-F9EE-438E-9566-1FB78C4580A1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3710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819BF-093F-4623-8F2B-9BC0E9F27178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82754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CA2A-630B-4FCD-BF34-A673F3B34B03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8362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99A6-D294-4F5D-AB89-22D3FC6EB525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56544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FCD4-3FF9-44E5-A2C8-5D8337D02A40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11288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00F9-E5BB-4FB0-BCF4-CE24E08F736E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45826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6145-E35E-4C75-BD56-4AD830960263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400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0230-FFFD-4183-883D-E4D45B1E743F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129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9B2A6-DD4E-433B-AE84-CB811D91B5F1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8407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2A5C-6A03-4C14-8812-F50503BBA8C7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06551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4D19-DA92-4129-BEC3-31671FBD0C1A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88646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505D-A667-4563-961E-B8E55FE81B98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3284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FD44B-3AB6-46D0-A0EC-D5B49E0FA0BD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0030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D2DD-62FE-4C33-A8C9-A48EACA88B51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3456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542DA-5EB0-4B01-A4C1-F34C29E2849D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1223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hue yan university">
            <a:extLst>
              <a:ext uri="{FF2B5EF4-FFF2-40B4-BE49-F238E27FC236}">
                <a16:creationId xmlns:a16="http://schemas.microsoft.com/office/drawing/2014/main" id="{0D05FE14-4BCF-4257-9A2C-96C73C689F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5" r="23366"/>
          <a:stretch/>
        </p:blipFill>
        <p:spPr bwMode="auto">
          <a:xfrm>
            <a:off x="311772" y="667334"/>
            <a:ext cx="3184570" cy="3199051"/>
          </a:xfrm>
          <a:custGeom>
            <a:avLst/>
            <a:gdLst/>
            <a:ahLst/>
            <a:cxnLst/>
            <a:rect l="l" t="t" r="r" b="b"/>
            <a:pathLst>
              <a:path w="4551305" h="3429000">
                <a:moveTo>
                  <a:pt x="509916" y="0"/>
                </a:moveTo>
                <a:lnTo>
                  <a:pt x="4551305" y="0"/>
                </a:lnTo>
                <a:lnTo>
                  <a:pt x="4551305" y="1"/>
                </a:lnTo>
                <a:lnTo>
                  <a:pt x="3693885" y="1"/>
                </a:lnTo>
                <a:lnTo>
                  <a:pt x="3181696" y="3429000"/>
                </a:lnTo>
                <a:lnTo>
                  <a:pt x="0" y="3429000"/>
                </a:lnTo>
                <a:close/>
              </a:path>
            </a:pathLst>
          </a:cu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B and LB 201712">
            <a:extLst>
              <a:ext uri="{FF2B5EF4-FFF2-40B4-BE49-F238E27FC236}">
                <a16:creationId xmlns:a16="http://schemas.microsoft.com/office/drawing/2014/main" id="{DC721B55-59CD-41F3-A0DD-A8893AAF67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54" r="26181" b="2"/>
          <a:stretch/>
        </p:blipFill>
        <p:spPr bwMode="auto">
          <a:xfrm>
            <a:off x="0" y="3866385"/>
            <a:ext cx="2534856" cy="2979986"/>
          </a:xfrm>
          <a:custGeom>
            <a:avLst/>
            <a:gdLst/>
            <a:ahLst/>
            <a:cxnLst/>
            <a:rect l="l" t="t" r="r" b="b"/>
            <a:pathLst>
              <a:path w="3514376" h="3429001">
                <a:moveTo>
                  <a:pt x="332680" y="0"/>
                </a:moveTo>
                <a:lnTo>
                  <a:pt x="3514376" y="0"/>
                </a:lnTo>
                <a:lnTo>
                  <a:pt x="3002186" y="3429001"/>
                </a:lnTo>
                <a:lnTo>
                  <a:pt x="0" y="3429001"/>
                </a:lnTo>
                <a:lnTo>
                  <a:pt x="0" y="223715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94675CDD-121E-4FDA-84FB-E808340B8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9009" y="4539343"/>
            <a:ext cx="243837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Isosceles Triangle 30">
            <a:extLst>
              <a:ext uri="{FF2B5EF4-FFF2-40B4-BE49-F238E27FC236}">
                <a16:creationId xmlns:a16="http://schemas.microsoft.com/office/drawing/2014/main" id="{20FC0D0D-9D04-4683-842B-5F163DB41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1110344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Wave 6">
            <a:extLst>
              <a:ext uri="{FF2B5EF4-FFF2-40B4-BE49-F238E27FC236}">
                <a16:creationId xmlns:a16="http://schemas.microsoft.com/office/drawing/2014/main" id="{839F7BC8-0757-4E09-A9A9-349216EE3C76}"/>
              </a:ext>
            </a:extLst>
          </p:cNvPr>
          <p:cNvSpPr/>
          <p:nvPr/>
        </p:nvSpPr>
        <p:spPr>
          <a:xfrm>
            <a:off x="3251201" y="1501426"/>
            <a:ext cx="5643792" cy="3770476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 defTabSz="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</a:pPr>
            <a:r>
              <a:rPr lang="en-US" altLang="zh-TW" sz="2600" b="1" dirty="0">
                <a:solidFill>
                  <a:schemeClr val="bg1"/>
                </a:solidFill>
              </a:rPr>
              <a:t>2023-24 </a:t>
            </a:r>
            <a:r>
              <a:rPr lang="ja-JP" altLang="en-US" sz="2600" b="1" dirty="0">
                <a:solidFill>
                  <a:schemeClr val="bg1"/>
                </a:solidFill>
              </a:rPr>
              <a:t>年度</a:t>
            </a:r>
            <a:endParaRPr lang="en-US" altLang="ja-JP" sz="2600" b="1" dirty="0">
              <a:solidFill>
                <a:schemeClr val="bg1"/>
              </a:solidFill>
            </a:endParaRPr>
          </a:p>
          <a:p>
            <a:pPr algn="ctr" defTabSz="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</a:pPr>
            <a:r>
              <a:rPr lang="zh-TW" altLang="en-US" sz="2600" b="1" dirty="0">
                <a:solidFill>
                  <a:schemeClr val="bg1"/>
                </a:solidFill>
              </a:rPr>
              <a:t>一年級同學修科指引</a:t>
            </a:r>
            <a:endParaRPr lang="en-US" altLang="zh-TW" sz="2600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45A03F1-A320-4495-A401-ADCB4F4EA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42997" y="7151706"/>
            <a:ext cx="51250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2EC1CD2-DC05-478F-AE0E-21825D30F314}" type="slidenum">
              <a:rPr lang="en-US" altLang="zh-HK" smtClean="0"/>
              <a:pPr>
                <a:spcAft>
                  <a:spcPts val="600"/>
                </a:spcAft>
              </a:pPr>
              <a:t>1</a:t>
            </a:fld>
            <a:endParaRPr lang="en-US" altLang="zh-HK"/>
          </a:p>
        </p:txBody>
      </p:sp>
      <p:pic>
        <p:nvPicPr>
          <p:cNvPr id="1026" name="Picture 2" descr="http://www.hksyu.edu/sociology/Public/images/hear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20"/>
            <a:ext cx="9144000" cy="111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E61317E3-E7CA-4348-B58E-0497BDF74CF1}"/>
              </a:ext>
            </a:extLst>
          </p:cNvPr>
          <p:cNvSpPr txBox="1"/>
          <p:nvPr/>
        </p:nvSpPr>
        <p:spPr>
          <a:xfrm>
            <a:off x="4168286" y="5567054"/>
            <a:ext cx="454942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TW" sz="2600" dirty="0"/>
              <a:t>(</a:t>
            </a:r>
            <a:r>
              <a:rPr lang="zh-TW" altLang="en-US" sz="2600" dirty="0"/>
              <a:t>四年共修</a:t>
            </a:r>
            <a:r>
              <a:rPr lang="en-US" altLang="zh-TW" sz="2600"/>
              <a:t>125</a:t>
            </a:r>
            <a:r>
              <a:rPr lang="zh-TW" altLang="en-US" sz="2600"/>
              <a:t>學分</a:t>
            </a:r>
            <a:r>
              <a:rPr lang="zh-TW" altLang="en-US" sz="2600" dirty="0"/>
              <a:t>畢業</a:t>
            </a:r>
            <a:r>
              <a:rPr lang="en-US" altLang="zh-TW" sz="2600" dirty="0"/>
              <a:t>)</a:t>
            </a:r>
            <a:endParaRPr lang="zh-TW" altLang="en-US" sz="2600" dirty="0"/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B66FEFF7-1F8F-534A-8EB7-46E616A71F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4730" y="3943421"/>
            <a:ext cx="1076271" cy="91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836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8F46D90-316C-4486-B84C-B260425131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876899"/>
              </p:ext>
            </p:extLst>
          </p:nvPr>
        </p:nvGraphicFramePr>
        <p:xfrm>
          <a:off x="399492" y="94084"/>
          <a:ext cx="6562748" cy="6397051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677532">
                  <a:extLst>
                    <a:ext uri="{9D8B030D-6E8A-4147-A177-3AD203B41FA5}">
                      <a16:colId xmlns:a16="http://schemas.microsoft.com/office/drawing/2014/main" val="3535199014"/>
                    </a:ext>
                  </a:extLst>
                </a:gridCol>
                <a:gridCol w="656431">
                  <a:extLst>
                    <a:ext uri="{9D8B030D-6E8A-4147-A177-3AD203B41FA5}">
                      <a16:colId xmlns:a16="http://schemas.microsoft.com/office/drawing/2014/main" val="1144644324"/>
                    </a:ext>
                  </a:extLst>
                </a:gridCol>
                <a:gridCol w="4337914">
                  <a:extLst>
                    <a:ext uri="{9D8B030D-6E8A-4147-A177-3AD203B41FA5}">
                      <a16:colId xmlns:a16="http://schemas.microsoft.com/office/drawing/2014/main" val="3486598471"/>
                    </a:ext>
                  </a:extLst>
                </a:gridCol>
                <a:gridCol w="890871">
                  <a:extLst>
                    <a:ext uri="{9D8B030D-6E8A-4147-A177-3AD203B41FA5}">
                      <a16:colId xmlns:a16="http://schemas.microsoft.com/office/drawing/2014/main" val="3299796304"/>
                    </a:ext>
                  </a:extLst>
                </a:gridCol>
              </a:tblGrid>
              <a:tr h="319601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First Year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Credits</a:t>
                      </a:r>
                      <a:endParaRPr lang="zh-TW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955510"/>
                  </a:ext>
                </a:extLst>
              </a:tr>
              <a:tr h="345464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Compulsory Courses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07583"/>
                  </a:ext>
                </a:extLst>
              </a:tr>
              <a:tr h="26814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Language Requirements: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072984"/>
                  </a:ext>
                </a:extLst>
              </a:tr>
              <a:tr h="4931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101-2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First Year Chinese (including Practical Chinese Writing)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938405"/>
                  </a:ext>
                </a:extLst>
              </a:tr>
              <a:tr h="345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ENG.      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111-2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English Usage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531863"/>
                  </a:ext>
                </a:extLst>
              </a:tr>
              <a:tr h="269374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Departmental Core Requirements: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31627"/>
                  </a:ext>
                </a:extLst>
              </a:tr>
              <a:tr h="345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zh-TW" sz="16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Introduction to Sociology 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64998"/>
                  </a:ext>
                </a:extLst>
              </a:tr>
              <a:tr h="345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zh-TW" sz="16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Introduction to Anthropology 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439836"/>
                  </a:ext>
                </a:extLst>
              </a:tr>
              <a:tr h="345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 </a:t>
                      </a:r>
                      <a:endParaRPr lang="zh-TW" sz="16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zh-TW" sz="16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Introduction to Statistics 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372117"/>
                  </a:ext>
                </a:extLst>
              </a:tr>
              <a:tr h="345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</a:t>
                      </a:r>
                      <a:endParaRPr lang="zh-TW" sz="16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Hong Kong Society and Culture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160358"/>
                  </a:ext>
                </a:extLst>
              </a:tr>
              <a:tr h="345464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Departmental Elective Courses* (Choose 3 credits)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341806"/>
                  </a:ext>
                </a:extLst>
              </a:tr>
              <a:tr h="345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Cultures in the Contemporary World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606112"/>
                  </a:ext>
                </a:extLst>
              </a:tr>
              <a:tr h="345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Stratification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027230"/>
                  </a:ext>
                </a:extLst>
              </a:tr>
              <a:tr h="345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Problems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867998"/>
                  </a:ext>
                </a:extLst>
              </a:tr>
              <a:tr h="345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 and Society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546422"/>
                  </a:ext>
                </a:extLst>
              </a:tr>
              <a:tr h="345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Race and Ethnicity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203975"/>
                  </a:ext>
                </a:extLst>
              </a:tr>
              <a:tr h="345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Food and Society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409091"/>
                  </a:ext>
                </a:extLst>
              </a:tr>
              <a:tr h="311893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General Education Courses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789258"/>
                  </a:ext>
                </a:extLst>
              </a:tr>
              <a:tr h="226073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Credits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4896"/>
                  </a:ext>
                </a:extLst>
              </a:tr>
            </a:tbl>
          </a:graphicData>
        </a:graphic>
      </p:graphicFrame>
      <p:sp>
        <p:nvSpPr>
          <p:cNvPr id="2" name="文字方塊 1">
            <a:extLst>
              <a:ext uri="{FF2B5EF4-FFF2-40B4-BE49-F238E27FC236}">
                <a16:creationId xmlns:a16="http://schemas.microsoft.com/office/drawing/2014/main" id="{8341F206-C172-FAC7-91DF-47ED8E598B9F}"/>
              </a:ext>
            </a:extLst>
          </p:cNvPr>
          <p:cNvSpPr txBox="1"/>
          <p:nvPr/>
        </p:nvSpPr>
        <p:spPr>
          <a:xfrm>
            <a:off x="399492" y="6581001"/>
            <a:ext cx="5418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i="1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*The Departmental Elective Courses offered might be subjected to change</a:t>
            </a:r>
            <a:endParaRPr kumimoji="1" lang="zh-HK" altLang="en-US" sz="1200" dirty="0"/>
          </a:p>
        </p:txBody>
      </p:sp>
    </p:spTree>
    <p:extLst>
      <p:ext uri="{BB962C8B-B14F-4D97-AF65-F5344CB8AC3E}">
        <p14:creationId xmlns:p14="http://schemas.microsoft.com/office/powerpoint/2010/main" val="786536051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暖調藍色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4290</TotalTime>
  <Words>158</Words>
  <Application>Microsoft Office PowerPoint</Application>
  <PresentationFormat>On-screen Show (4:3)</PresentationFormat>
  <Paragraphs>67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Wingdings 3</vt:lpstr>
      <vt:lpstr>多面向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Multiple Regression and SPSS</dc:title>
  <dc:creator>Dr. Li Hang</dc:creator>
  <cp:lastModifiedBy>Eric Yip</cp:lastModifiedBy>
  <cp:revision>619</cp:revision>
  <cp:lastPrinted>2021-04-08T10:58:27Z</cp:lastPrinted>
  <dcterms:created xsi:type="dcterms:W3CDTF">2016-10-28T05:26:25Z</dcterms:created>
  <dcterms:modified xsi:type="dcterms:W3CDTF">2023-06-02T07:42:03Z</dcterms:modified>
</cp:coreProperties>
</file>